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Dancing Scrip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ancingScrip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DancingScrip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f69fe556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f69fe556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f69fe5568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f69fe5568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f69fe5568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f69fe5568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f69fe5568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f69fe5568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f69fe5568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f69fe5568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f69fe5568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f69fe5568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f69fe556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f69fe556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f69fe5568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f69fe5568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f69fe5568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f69fe5568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f69fe5568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f69fe556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f69fe556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f69fe556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ff69fe556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ff69fe556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f69fe5568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ff69fe5568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gif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gif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11" Type="http://schemas.openxmlformats.org/officeDocument/2006/relationships/image" Target="../media/image14.png"/><Relationship Id="rId10" Type="http://schemas.openxmlformats.org/officeDocument/2006/relationships/image" Target="../media/image12.png"/><Relationship Id="rId13" Type="http://schemas.openxmlformats.org/officeDocument/2006/relationships/image" Target="../media/image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38.png"/><Relationship Id="rId15" Type="http://schemas.openxmlformats.org/officeDocument/2006/relationships/image" Target="../media/image7.png"/><Relationship Id="rId14" Type="http://schemas.openxmlformats.org/officeDocument/2006/relationships/image" Target="../media/image15.png"/><Relationship Id="rId17" Type="http://schemas.openxmlformats.org/officeDocument/2006/relationships/image" Target="../media/image4.png"/><Relationship Id="rId16" Type="http://schemas.openxmlformats.org/officeDocument/2006/relationships/image" Target="../media/image3.png"/><Relationship Id="rId5" Type="http://schemas.openxmlformats.org/officeDocument/2006/relationships/image" Target="../media/image29.png"/><Relationship Id="rId19" Type="http://schemas.openxmlformats.org/officeDocument/2006/relationships/image" Target="../media/image20.png"/><Relationship Id="rId6" Type="http://schemas.openxmlformats.org/officeDocument/2006/relationships/image" Target="../media/image13.png"/><Relationship Id="rId18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Relationship Id="rId8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-940375" y="342625"/>
            <a:ext cx="4901400" cy="69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80">
                <a:solidFill>
                  <a:srgbClr val="CF6739"/>
                </a:solidFill>
              </a:rPr>
              <a:t>Project 3</a:t>
            </a:r>
            <a:endParaRPr b="1" sz="3580">
              <a:solidFill>
                <a:srgbClr val="CF6739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121600" y="4820400"/>
            <a:ext cx="1022400" cy="323100"/>
          </a:xfrm>
          <a:prstGeom prst="rect">
            <a:avLst/>
          </a:prstGeom>
          <a:solidFill>
            <a:srgbClr val="E5E52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</a:rPr>
              <a:t>Spanish version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-193800" y="1109838"/>
            <a:ext cx="90831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80">
                <a:solidFill>
                  <a:srgbClr val="CF6739"/>
                </a:solidFill>
              </a:rPr>
              <a:t>Analyzing Video Game Price Fluctuations</a:t>
            </a:r>
            <a:endParaRPr b="1" sz="3080">
              <a:solidFill>
                <a:srgbClr val="CF6739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13670" l="0" r="0" t="9741"/>
          <a:stretch/>
        </p:blipFill>
        <p:spPr>
          <a:xfrm>
            <a:off x="3869250" y="2249000"/>
            <a:ext cx="1700360" cy="3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 b="17865" l="0" r="75545" t="15768"/>
          <a:stretch/>
        </p:blipFill>
        <p:spPr>
          <a:xfrm>
            <a:off x="4326300" y="2885200"/>
            <a:ext cx="518000" cy="3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670" y="2923100"/>
            <a:ext cx="1339300" cy="4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110075" y="9023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El</a:t>
            </a:r>
            <a:r>
              <a:rPr lang="en" sz="1800">
                <a:solidFill>
                  <a:schemeClr val="dk1"/>
                </a:solidFill>
              </a:rPr>
              <a:t> género del videojuego afecta al descuento ofrecido.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5" y="71325"/>
            <a:ext cx="782400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type="title"/>
          </p:nvPr>
        </p:nvSpPr>
        <p:spPr>
          <a:xfrm>
            <a:off x="338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Y REFLEXIONES</a:t>
            </a: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25" y="1608963"/>
            <a:ext cx="2696873" cy="24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5500" y="1519625"/>
            <a:ext cx="5990499" cy="26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2593075" y="4670700"/>
            <a:ext cx="3597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Datos obtenidos a las 16:00h del 12/09/2024</a:t>
            </a:r>
            <a:endParaRPr sz="1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5" y="71325"/>
            <a:ext cx="782400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2593075" y="4670700"/>
            <a:ext cx="3597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Datos obtenidos a las 16:00h del 12/09/2024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848025" y="796425"/>
            <a:ext cx="68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2a)</a:t>
            </a:r>
            <a:r>
              <a:rPr lang="en" sz="1800">
                <a:solidFill>
                  <a:schemeClr val="lt2"/>
                </a:solidFill>
              </a:rPr>
              <a:t>   Las </a:t>
            </a:r>
            <a:r>
              <a:rPr lang="en" sz="1800">
                <a:solidFill>
                  <a:schemeClr val="dk1"/>
                </a:solidFill>
              </a:rPr>
              <a:t>ofertas mejoran</a:t>
            </a:r>
            <a:r>
              <a:rPr lang="en" sz="1800">
                <a:solidFill>
                  <a:schemeClr val="lt2"/>
                </a:solidFill>
              </a:rPr>
              <a:t> cuanto </a:t>
            </a:r>
            <a:r>
              <a:rPr lang="en" sz="1800">
                <a:solidFill>
                  <a:schemeClr val="dk1"/>
                </a:solidFill>
              </a:rPr>
              <a:t>más antiguo el juego.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5412" y="1239075"/>
            <a:ext cx="5191824" cy="345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>
            <p:ph type="title"/>
          </p:nvPr>
        </p:nvSpPr>
        <p:spPr>
          <a:xfrm>
            <a:off x="338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Y REFLEXIONES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5" y="71325"/>
            <a:ext cx="782400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>
            <p:ph type="title"/>
          </p:nvPr>
        </p:nvSpPr>
        <p:spPr>
          <a:xfrm>
            <a:off x="338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Y REFLEXIONES</a:t>
            </a:r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783575" y="833175"/>
            <a:ext cx="80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2b)</a:t>
            </a:r>
            <a:r>
              <a:rPr lang="en" sz="1800">
                <a:solidFill>
                  <a:schemeClr val="lt2"/>
                </a:solidFill>
              </a:rPr>
              <a:t>   Las </a:t>
            </a:r>
            <a:r>
              <a:rPr lang="en" sz="1800">
                <a:solidFill>
                  <a:schemeClr val="dk1"/>
                </a:solidFill>
              </a:rPr>
              <a:t>ofertas</a:t>
            </a:r>
            <a:r>
              <a:rPr lang="en" sz="1800">
                <a:solidFill>
                  <a:schemeClr val="dk1"/>
                </a:solidFill>
              </a:rPr>
              <a:t> mejoran</a:t>
            </a:r>
            <a:r>
              <a:rPr lang="en" sz="1800">
                <a:solidFill>
                  <a:schemeClr val="lt2"/>
                </a:solidFill>
              </a:rPr>
              <a:t> cuanto </a:t>
            </a:r>
            <a:r>
              <a:rPr lang="en" sz="1800">
                <a:solidFill>
                  <a:schemeClr val="dk1"/>
                </a:solidFill>
              </a:rPr>
              <a:t>peor es la puntuación del juego.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1087" y="1294875"/>
            <a:ext cx="5466175" cy="34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2593075" y="4670700"/>
            <a:ext cx="3597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Datos obtenidos a las 16:00h del 12/09/2024</a:t>
            </a:r>
            <a:endParaRPr sz="1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8121600" y="4820400"/>
            <a:ext cx="1022400" cy="323100"/>
          </a:xfrm>
          <a:prstGeom prst="rect">
            <a:avLst/>
          </a:prstGeom>
          <a:solidFill>
            <a:srgbClr val="E5E52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</a:rPr>
              <a:t>Spanish version</a:t>
            </a:r>
            <a:endParaRPr sz="900">
              <a:solidFill>
                <a:srgbClr val="FF0000"/>
              </a:solidFill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 rotWithShape="1">
          <a:blip r:embed="rId4">
            <a:alphaModFix/>
          </a:blip>
          <a:srcRect b="13670" l="0" r="0" t="9741"/>
          <a:stretch/>
        </p:blipFill>
        <p:spPr>
          <a:xfrm>
            <a:off x="3869250" y="2249000"/>
            <a:ext cx="1700360" cy="3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5">
            <a:alphaModFix/>
          </a:blip>
          <a:srcRect b="17865" l="0" r="75545" t="15768"/>
          <a:stretch/>
        </p:blipFill>
        <p:spPr>
          <a:xfrm>
            <a:off x="4326300" y="2885200"/>
            <a:ext cx="518000" cy="3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670" y="2923100"/>
            <a:ext cx="1339300" cy="4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type="ctrTitle"/>
          </p:nvPr>
        </p:nvSpPr>
        <p:spPr>
          <a:xfrm>
            <a:off x="-575100" y="1985425"/>
            <a:ext cx="4901400" cy="8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500">
                <a:solidFill>
                  <a:srgbClr val="E69138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¡Gracias!</a:t>
            </a:r>
            <a:endParaRPr b="1" sz="6500">
              <a:solidFill>
                <a:srgbClr val="E69138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5" y="71325"/>
            <a:ext cx="782400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338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VISIÓN GENERAL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0" l="15667" r="14451" t="0"/>
          <a:stretch/>
        </p:blipFill>
        <p:spPr>
          <a:xfrm>
            <a:off x="1309935" y="1081050"/>
            <a:ext cx="812511" cy="58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175" y="2387401"/>
            <a:ext cx="962016" cy="96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1678" y="1719294"/>
            <a:ext cx="717360" cy="83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8">
            <a:alphaModFix/>
          </a:blip>
          <a:srcRect b="25905" l="0" r="0" t="15470"/>
          <a:stretch/>
        </p:blipFill>
        <p:spPr>
          <a:xfrm>
            <a:off x="1270929" y="1777487"/>
            <a:ext cx="962016" cy="56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9">
            <a:alphaModFix/>
          </a:blip>
          <a:srcRect b="15370" l="10584" r="11302" t="18631"/>
          <a:stretch/>
        </p:blipFill>
        <p:spPr>
          <a:xfrm>
            <a:off x="2457399" y="1120076"/>
            <a:ext cx="962026" cy="45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03474" y="3158824"/>
            <a:ext cx="666626" cy="6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11">
            <a:alphaModFix/>
          </a:blip>
          <a:srcRect b="27361" l="0" r="0" t="23498"/>
          <a:stretch/>
        </p:blipFill>
        <p:spPr>
          <a:xfrm>
            <a:off x="1099400" y="3337200"/>
            <a:ext cx="1305076" cy="43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12">
            <a:alphaModFix/>
          </a:blip>
          <a:srcRect b="32161" l="12861" r="13260" t="30935"/>
          <a:stretch/>
        </p:blipFill>
        <p:spPr>
          <a:xfrm>
            <a:off x="2232950" y="2690000"/>
            <a:ext cx="1394394" cy="39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13">
            <a:alphaModFix/>
          </a:blip>
          <a:srcRect b="37331" l="17391" r="18221" t="36726"/>
          <a:stretch/>
        </p:blipFill>
        <p:spPr>
          <a:xfrm>
            <a:off x="5676625" y="982825"/>
            <a:ext cx="1120353" cy="4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14">
            <a:alphaModFix/>
          </a:blip>
          <a:srcRect b="31549" l="0" r="0" t="30064"/>
          <a:stretch/>
        </p:blipFill>
        <p:spPr>
          <a:xfrm>
            <a:off x="5676625" y="1632560"/>
            <a:ext cx="1120346" cy="43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15">
            <a:alphaModFix/>
          </a:blip>
          <a:srcRect b="22224" l="17247" r="15822" t="18209"/>
          <a:stretch/>
        </p:blipFill>
        <p:spPr>
          <a:xfrm>
            <a:off x="5773159" y="2260964"/>
            <a:ext cx="983357" cy="87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16">
            <a:alphaModFix/>
          </a:blip>
          <a:srcRect b="29689" l="7106" r="5906" t="31378"/>
          <a:stretch/>
        </p:blipFill>
        <p:spPr>
          <a:xfrm>
            <a:off x="7035598" y="2470978"/>
            <a:ext cx="1357402" cy="60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17">
            <a:alphaModFix/>
          </a:blip>
          <a:srcRect b="34729" l="0" r="0" t="30826"/>
          <a:stretch/>
        </p:blipFill>
        <p:spPr>
          <a:xfrm>
            <a:off x="7035598" y="1871885"/>
            <a:ext cx="1310543" cy="4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18">
            <a:alphaModFix/>
          </a:blip>
          <a:srcRect b="31393" l="0" r="0" t="28188"/>
          <a:stretch/>
        </p:blipFill>
        <p:spPr>
          <a:xfrm>
            <a:off x="7072946" y="1190293"/>
            <a:ext cx="1282687" cy="51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19">
            <a:alphaModFix/>
          </a:blip>
          <a:srcRect b="31924" l="0" r="0" t="34314"/>
          <a:stretch/>
        </p:blipFill>
        <p:spPr>
          <a:xfrm>
            <a:off x="6194900" y="3280350"/>
            <a:ext cx="1355100" cy="4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992942" y="1827768"/>
            <a:ext cx="1282675" cy="109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775" y="348825"/>
            <a:ext cx="3795251" cy="262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75" y="71325"/>
            <a:ext cx="782400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type="title"/>
          </p:nvPr>
        </p:nvSpPr>
        <p:spPr>
          <a:xfrm>
            <a:off x="33875" y="176925"/>
            <a:ext cx="44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HIPÓTESIS INICIAL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852250" y="1794950"/>
            <a:ext cx="930075" cy="21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3800650" y="1239050"/>
            <a:ext cx="3847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¿</a:t>
            </a:r>
            <a:r>
              <a:rPr b="1" lang="en" sz="1100"/>
              <a:t>Descuentos </a:t>
            </a:r>
            <a:r>
              <a:rPr b="1" lang="en" sz="1100">
                <a:solidFill>
                  <a:schemeClr val="lt1"/>
                </a:solidFill>
              </a:rPr>
              <a:t>w</a:t>
            </a:r>
            <a:r>
              <a:rPr b="1" lang="en" sz="1100">
                <a:solidFill>
                  <a:schemeClr val="lt1"/>
                </a:solidFill>
              </a:rPr>
              <a:t>ebs claves ilegales</a:t>
            </a:r>
            <a:r>
              <a:rPr b="1" lang="en" sz="1100">
                <a:solidFill>
                  <a:schemeClr val="lt1"/>
                </a:solidFill>
              </a:rPr>
              <a:t> 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v 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Descuentos p</a:t>
            </a:r>
            <a:r>
              <a:rPr b="1" lang="en" sz="1100">
                <a:solidFill>
                  <a:schemeClr val="lt1"/>
                </a:solidFill>
              </a:rPr>
              <a:t>lataformas oficiales</a:t>
            </a:r>
            <a:r>
              <a:rPr b="1" lang="en" sz="1100">
                <a:solidFill>
                  <a:schemeClr val="lt1"/>
                </a:solidFill>
              </a:rPr>
              <a:t>? </a:t>
            </a:r>
            <a:endParaRPr b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65500" y="1320738"/>
            <a:ext cx="51480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Bibliotecas</a:t>
            </a:r>
            <a:endParaRPr sz="2000"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5" y="71325"/>
            <a:ext cx="782400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type="title"/>
          </p:nvPr>
        </p:nvSpPr>
        <p:spPr>
          <a:xfrm>
            <a:off x="338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5">
            <a:alphaModFix/>
          </a:blip>
          <a:srcRect b="52001" l="0" r="56347" t="0"/>
          <a:stretch/>
        </p:blipFill>
        <p:spPr>
          <a:xfrm>
            <a:off x="570300" y="1917475"/>
            <a:ext cx="6621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5">
            <a:alphaModFix/>
          </a:blip>
          <a:srcRect b="48838" l="56347" r="0" t="0"/>
          <a:stretch/>
        </p:blipFill>
        <p:spPr>
          <a:xfrm>
            <a:off x="4501025" y="1898600"/>
            <a:ext cx="662100" cy="6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5">
            <a:alphaModFix/>
          </a:blip>
          <a:srcRect b="0" l="0" r="56347" t="48838"/>
          <a:stretch/>
        </p:blipFill>
        <p:spPr>
          <a:xfrm>
            <a:off x="4541375" y="2782875"/>
            <a:ext cx="662100" cy="6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5">
            <a:alphaModFix/>
          </a:blip>
          <a:srcRect b="0" l="56347" r="0" t="48838"/>
          <a:stretch/>
        </p:blipFill>
        <p:spPr>
          <a:xfrm>
            <a:off x="506350" y="2782875"/>
            <a:ext cx="662100" cy="6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5725" y="1834525"/>
            <a:ext cx="1853206" cy="7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7">
            <a:alphaModFix/>
          </a:blip>
          <a:srcRect b="26757" l="5156" r="47921" t="26901"/>
          <a:stretch/>
        </p:blipFill>
        <p:spPr>
          <a:xfrm>
            <a:off x="1448150" y="2748625"/>
            <a:ext cx="2263510" cy="7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6625" y="1834525"/>
            <a:ext cx="2809704" cy="7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9">
            <a:alphaModFix/>
          </a:blip>
          <a:srcRect b="33031" l="11041" r="10317" t="30919"/>
          <a:stretch/>
        </p:blipFill>
        <p:spPr>
          <a:xfrm>
            <a:off x="5614450" y="2788700"/>
            <a:ext cx="2508100" cy="6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4532700" y="1320738"/>
            <a:ext cx="5148000" cy="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APIs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19257" l="0" r="0" t="0"/>
          <a:stretch/>
        </p:blipFill>
        <p:spPr>
          <a:xfrm>
            <a:off x="185850" y="2613400"/>
            <a:ext cx="8839200" cy="9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75" y="71325"/>
            <a:ext cx="782400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type="title"/>
          </p:nvPr>
        </p:nvSpPr>
        <p:spPr>
          <a:xfrm>
            <a:off x="338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MAYOR OBSTÁCULO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Desafíos con la limpieza de datos: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Cruzar datos.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Adaptarlos a nuestros fines.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4953000" y="55475"/>
            <a:ext cx="1320300" cy="572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338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</a:t>
            </a:r>
            <a:endParaRPr/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434350" y="2199063"/>
            <a:ext cx="1380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800">
                <a:solidFill>
                  <a:schemeClr val="accent4"/>
                </a:solidFill>
              </a:rPr>
              <a:t>ini_cheapshark_API(url)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1846625" y="2199063"/>
            <a:ext cx="12033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891"/>
              <a:buNone/>
            </a:pPr>
            <a:r>
              <a:rPr b="1" lang="en" sz="800">
                <a:solidFill>
                  <a:schemeClr val="accent4"/>
                </a:solidFill>
              </a:rPr>
              <a:t>ini_rawg_API(game)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181463" y="2155800"/>
            <a:ext cx="9093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800">
                <a:solidFill>
                  <a:schemeClr val="accent4"/>
                </a:solidFill>
              </a:rPr>
              <a:t>main(url)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5272875" y="2155788"/>
            <a:ext cx="8178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800">
                <a:solidFill>
                  <a:schemeClr val="accent4"/>
                </a:solidFill>
              </a:rPr>
              <a:t>save_df(df)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128" name="Google Shape;128;p18"/>
          <p:cNvSpPr txBox="1"/>
          <p:nvPr>
            <p:ph type="title"/>
          </p:nvPr>
        </p:nvSpPr>
        <p:spPr>
          <a:xfrm>
            <a:off x="583600" y="4294188"/>
            <a:ext cx="17151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800">
                <a:solidFill>
                  <a:schemeClr val="accent4"/>
                </a:solidFill>
              </a:rPr>
              <a:t>get_genre_list(data, game_title)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2510150" y="4294188"/>
            <a:ext cx="15240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800">
                <a:solidFill>
                  <a:schemeClr val="accent4"/>
                </a:solidFill>
              </a:rPr>
              <a:t>get_release_date_list(data)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7078050" y="2289775"/>
            <a:ext cx="12675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800">
                <a:solidFill>
                  <a:schemeClr val="accent4"/>
                </a:solidFill>
              </a:rPr>
              <a:t>clean_df_releases(df)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131" name="Google Shape;131;p18"/>
          <p:cNvSpPr txBox="1"/>
          <p:nvPr>
            <p:ph type="title"/>
          </p:nvPr>
        </p:nvSpPr>
        <p:spPr>
          <a:xfrm>
            <a:off x="434350" y="3265863"/>
            <a:ext cx="10542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800">
                <a:solidFill>
                  <a:schemeClr val="accent4"/>
                </a:solidFill>
              </a:rPr>
              <a:t>get_dict_stores()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1770425" y="3265863"/>
            <a:ext cx="11322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891"/>
              <a:buNone/>
            </a:pPr>
            <a:r>
              <a:rPr b="1" lang="en" sz="800">
                <a:solidFill>
                  <a:schemeClr val="accent4"/>
                </a:solidFill>
              </a:rPr>
              <a:t>fill_lists(dict_deals)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133" name="Google Shape;133;p18"/>
          <p:cNvSpPr txBox="1"/>
          <p:nvPr>
            <p:ph type="title"/>
          </p:nvPr>
        </p:nvSpPr>
        <p:spPr>
          <a:xfrm>
            <a:off x="4126875" y="3298788"/>
            <a:ext cx="18432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800">
                <a:solidFill>
                  <a:schemeClr val="accent4"/>
                </a:solidFill>
              </a:rPr>
              <a:t>create_cheapshark_df(dict_deals)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6660300" y="2792725"/>
            <a:ext cx="21030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800">
                <a:solidFill>
                  <a:schemeClr val="accent4"/>
                </a:solidFill>
              </a:rPr>
              <a:t>unroll_list_from_dfcolumn(df_column)</a:t>
            </a:r>
            <a:endParaRPr b="1" sz="800">
              <a:solidFill>
                <a:schemeClr val="accent4"/>
              </a:solidFill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944725" y="1291275"/>
            <a:ext cx="3842700" cy="928200"/>
          </a:xfrm>
          <a:prstGeom prst="uturnArrow">
            <a:avLst>
              <a:gd fmla="val 25000" name="adj1"/>
              <a:gd fmla="val 25000" name="adj2"/>
              <a:gd fmla="val 22855" name="adj3"/>
              <a:gd fmla="val 43750" name="adj4"/>
              <a:gd fmla="val 99577" name="adj5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410925" y="3332438"/>
            <a:ext cx="403800" cy="17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4456500" y="2448888"/>
            <a:ext cx="209700" cy="82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946225" y="2462238"/>
            <a:ext cx="209700" cy="823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2267225" y="2462238"/>
            <a:ext cx="209700" cy="823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4974075" y="2223213"/>
            <a:ext cx="298800" cy="178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 txBox="1"/>
          <p:nvPr>
            <p:ph type="title"/>
          </p:nvPr>
        </p:nvSpPr>
        <p:spPr>
          <a:xfrm>
            <a:off x="5324850" y="315972"/>
            <a:ext cx="1905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800">
                <a:solidFill>
                  <a:srgbClr val="000000"/>
                </a:solidFill>
              </a:rPr>
              <a:t>A –&gt; B</a:t>
            </a:r>
            <a:endParaRPr b="1" sz="700">
              <a:solidFill>
                <a:srgbClr val="000000"/>
              </a:solidFill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5" y="71325"/>
            <a:ext cx="782400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2858725" y="3332438"/>
            <a:ext cx="1267500" cy="17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 rot="1831674">
            <a:off x="1628298" y="3563107"/>
            <a:ext cx="209663" cy="82332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 rot="-1889038">
            <a:off x="2754476" y="3531541"/>
            <a:ext cx="209666" cy="82317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7195200" y="1880725"/>
            <a:ext cx="19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</a:rPr>
              <a:t>For graphs: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147" name="Google Shape;147;p18"/>
          <p:cNvCxnSpPr/>
          <p:nvPr/>
        </p:nvCxnSpPr>
        <p:spPr>
          <a:xfrm flipH="1" rot="10800000">
            <a:off x="6314625" y="71325"/>
            <a:ext cx="7200" cy="499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8"/>
          <p:cNvSpPr txBox="1"/>
          <p:nvPr/>
        </p:nvSpPr>
        <p:spPr>
          <a:xfrm>
            <a:off x="5126475" y="554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B depende de A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2897" y="3587448"/>
            <a:ext cx="817800" cy="159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2744700" y="4647625"/>
            <a:ext cx="3597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Datos obtenidos a fecha 12/09/2024  a las 14:00h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812" y="704400"/>
            <a:ext cx="6433386" cy="3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75" y="71325"/>
            <a:ext cx="782400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>
            <p:ph type="title"/>
          </p:nvPr>
        </p:nvSpPr>
        <p:spPr>
          <a:xfrm>
            <a:off x="338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- 1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150" y="694875"/>
            <a:ext cx="5671999" cy="388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75" y="71325"/>
            <a:ext cx="782400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type="title"/>
          </p:nvPr>
        </p:nvSpPr>
        <p:spPr>
          <a:xfrm>
            <a:off x="338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- 2</a:t>
            </a:r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2744700" y="4647625"/>
            <a:ext cx="3597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Gráfica de barras en base a descuento por tienda</a:t>
            </a:r>
            <a:endParaRPr sz="1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605050" y="1168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Hipótesis a confirmar: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El género</a:t>
            </a:r>
            <a:r>
              <a:rPr lang="en" sz="1800">
                <a:solidFill>
                  <a:schemeClr val="dk1"/>
                </a:solidFill>
              </a:rPr>
              <a:t> del videojuego afecta al descuento ofrecido.</a:t>
            </a:r>
            <a:endParaRPr sz="1800">
              <a:solidFill>
                <a:schemeClr val="dk1"/>
              </a:solidFill>
            </a:endParaRPr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Las ofertas mejoran cuanto:</a:t>
            </a:r>
            <a:endParaRPr sz="1800">
              <a:solidFill>
                <a:schemeClr val="dk1"/>
              </a:solidFill>
            </a:endParaRPr>
          </a:p>
          <a:p>
            <a:pPr indent="-342900" lvl="1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en" sz="1800">
                <a:solidFill>
                  <a:schemeClr val="dk1"/>
                </a:solidFill>
              </a:rPr>
              <a:t>Más antiguo el juego…</a:t>
            </a:r>
            <a:endParaRPr sz="1800">
              <a:solidFill>
                <a:schemeClr val="dk1"/>
              </a:solidFill>
            </a:endParaRPr>
          </a:p>
          <a:p>
            <a:pPr indent="-342900" lvl="1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arenR"/>
            </a:pPr>
            <a:r>
              <a:rPr lang="en" sz="1800">
                <a:solidFill>
                  <a:schemeClr val="dk1"/>
                </a:solidFill>
              </a:rPr>
              <a:t>… y peor es su puntuación.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5" y="71325"/>
            <a:ext cx="782400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type="title"/>
          </p:nvPr>
        </p:nvSpPr>
        <p:spPr>
          <a:xfrm>
            <a:off x="33875" y="17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Y REFLEXIONES</a:t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82" y="2648614"/>
            <a:ext cx="455749" cy="9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25063" y="1620225"/>
            <a:ext cx="621175" cy="6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